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23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7"/>
    <p:restoredTop sz="94702"/>
  </p:normalViewPr>
  <p:slideViewPr>
    <p:cSldViewPr snapToGrid="0">
      <p:cViewPr varScale="1">
        <p:scale>
          <a:sx n="151" d="100"/>
          <a:sy n="151" d="100"/>
        </p:scale>
        <p:origin x="62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8c80cb8a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18c80cb8a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18c80cb8af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18c80cb8af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147b2c7f6f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147b2c7f6f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18c80cb8a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18c80cb8af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8c80cb8af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8c80cb8af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18c80cb8af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18c80cb8af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18c80cb8af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18c80cb8af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18c80cb8af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18c80cb8af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18c80cb8af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18c80cb8af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13eb8b44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113eb8b44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147b2c7f6f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147b2c7f6f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18c80cb8a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18c80cb8a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18c80cb8a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18c80cb8a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18c80cb8af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18c80cb8af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18c80cb8a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18c80cb8a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18c80cb8af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18c80cb8af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18c80cb8a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18c80cb8a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Networks </a:t>
            </a:r>
            <a:r>
              <a:rPr lang="en" dirty="0"/>
              <a:t>and Social Network Analysis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A1A00"/>
                </a:solidFill>
              </a:rPr>
              <a:t>CUNY LaGuardia Community College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Directed Graphs</a:t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75" y="1185025"/>
            <a:ext cx="67928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Weighted Graphs</a:t>
            </a:r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778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A </a:t>
            </a:r>
            <a:r>
              <a:rPr lang="en" sz="1200" b="1">
                <a:solidFill>
                  <a:schemeClr val="dk1"/>
                </a:solidFill>
              </a:rPr>
              <a:t>weighted graph</a:t>
            </a:r>
            <a:r>
              <a:rPr lang="en" sz="1200">
                <a:solidFill>
                  <a:schemeClr val="dk1"/>
                </a:solidFill>
              </a:rPr>
              <a:t> is a graph where each edge has a value (called a </a:t>
            </a:r>
            <a:r>
              <a:rPr lang="en" sz="1200" b="1">
                <a:solidFill>
                  <a:schemeClr val="dk1"/>
                </a:solidFill>
              </a:rPr>
              <a:t>weight</a:t>
            </a:r>
            <a:r>
              <a:rPr lang="en" sz="1200">
                <a:solidFill>
                  <a:schemeClr val="dk1"/>
                </a:solidFill>
              </a:rPr>
              <a:t>) that represents the strength, cost, distance, or any measurable quantity of the connection between two nodes.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dk1"/>
                </a:solidFill>
              </a:rPr>
              <a:t>Common Types of Weights:</a:t>
            </a:r>
            <a:endParaRPr sz="1400" b="1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 b="1">
                <a:solidFill>
                  <a:schemeClr val="dk1"/>
                </a:solidFill>
              </a:rPr>
              <a:t>Distance:</a:t>
            </a:r>
            <a:r>
              <a:rPr lang="en" sz="1200">
                <a:solidFill>
                  <a:schemeClr val="dk1"/>
                </a:solidFill>
              </a:rPr>
              <a:t> Physical or abstract distance.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 i="1">
                <a:solidFill>
                  <a:schemeClr val="dk1"/>
                </a:solidFill>
              </a:rPr>
              <a:t>Example:</a:t>
            </a:r>
            <a:r>
              <a:rPr lang="en" sz="1200">
                <a:solidFill>
                  <a:schemeClr val="dk1"/>
                </a:solidFill>
              </a:rPr>
              <a:t> Road networks.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 b="1">
                <a:solidFill>
                  <a:schemeClr val="dk1"/>
                </a:solidFill>
              </a:rPr>
              <a:t>Cost:</a:t>
            </a:r>
            <a:r>
              <a:rPr lang="en" sz="1200">
                <a:solidFill>
                  <a:schemeClr val="dk1"/>
                </a:solidFill>
              </a:rPr>
              <a:t> Resources needed to traverse the edge.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 i="1">
                <a:solidFill>
                  <a:schemeClr val="dk1"/>
                </a:solidFill>
              </a:rPr>
              <a:t>Example:</a:t>
            </a:r>
            <a:r>
              <a:rPr lang="en" sz="1200">
                <a:solidFill>
                  <a:schemeClr val="dk1"/>
                </a:solidFill>
              </a:rPr>
              <a:t> Airline ticket prices.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 b="1">
                <a:solidFill>
                  <a:schemeClr val="dk1"/>
                </a:solidFill>
              </a:rPr>
              <a:t>Strength:</a:t>
            </a:r>
            <a:r>
              <a:rPr lang="en" sz="1200">
                <a:solidFill>
                  <a:schemeClr val="dk1"/>
                </a:solidFill>
              </a:rPr>
              <a:t> Intensity or frequency of interaction.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 i="1">
                <a:solidFill>
                  <a:schemeClr val="dk1"/>
                </a:solidFill>
              </a:rPr>
              <a:t>Example:</a:t>
            </a:r>
            <a:r>
              <a:rPr lang="en" sz="1200">
                <a:solidFill>
                  <a:schemeClr val="dk1"/>
                </a:solidFill>
              </a:rPr>
              <a:t> Number of messages between people.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 b="1">
                <a:solidFill>
                  <a:schemeClr val="dk1"/>
                </a:solidFill>
              </a:rPr>
              <a:t>Probability:</a:t>
            </a:r>
            <a:r>
              <a:rPr lang="en" sz="1200">
                <a:solidFill>
                  <a:schemeClr val="dk1"/>
                </a:solidFill>
              </a:rPr>
              <a:t> Likelihood of an event along the edge.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 i="1">
                <a:solidFill>
                  <a:schemeClr val="dk1"/>
                </a:solidFill>
              </a:rPr>
              <a:t>Example:</a:t>
            </a:r>
            <a:r>
              <a:rPr lang="en" sz="1200">
                <a:solidFill>
                  <a:schemeClr val="dk1"/>
                </a:solidFill>
              </a:rPr>
              <a:t> Probabilistic connections in decision trees.</a:t>
            </a:r>
            <a:endParaRPr sz="1900"/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9800" y="1017725"/>
            <a:ext cx="3742500" cy="330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>
            <a:spLocks noGrp="1"/>
          </p:cNvSpPr>
          <p:nvPr>
            <p:ph type="title"/>
          </p:nvPr>
        </p:nvSpPr>
        <p:spPr>
          <a:xfrm>
            <a:off x="381575" y="375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Networks: Key Terms</a:t>
            </a:r>
            <a:endParaRPr/>
          </a:p>
        </p:txBody>
      </p:sp>
      <p:sp>
        <p:nvSpPr>
          <p:cNvPr id="137" name="Google Shape;137;p24"/>
          <p:cNvSpPr txBox="1"/>
          <p:nvPr/>
        </p:nvSpPr>
        <p:spPr>
          <a:xfrm>
            <a:off x="312550" y="1125225"/>
            <a:ext cx="64590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 b="1">
                <a:solidFill>
                  <a:schemeClr val="dk1"/>
                </a:solidFill>
              </a:rPr>
              <a:t>Density:</a:t>
            </a:r>
            <a:br>
              <a:rPr lang="en" sz="1200" b="1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The proportion of actual connections to all possible connections in the network. Indicates how interconnected the network is.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 b="1">
                <a:solidFill>
                  <a:schemeClr val="dk1"/>
                </a:solidFill>
              </a:rPr>
              <a:t>Bridge Node: </a:t>
            </a:r>
            <a:r>
              <a:rPr lang="en" sz="1200">
                <a:solidFill>
                  <a:schemeClr val="dk1"/>
                </a:solidFill>
              </a:rPr>
              <a:t>                                                        			                              A node that connects two otherwise separate parts of a network.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 b="1">
                <a:solidFill>
                  <a:schemeClr val="dk1"/>
                </a:solidFill>
              </a:rPr>
              <a:t>Centrality:</a:t>
            </a:r>
            <a:br>
              <a:rPr lang="en" sz="1200" b="1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Measures the importance or influence of a node: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 b="1">
                <a:solidFill>
                  <a:schemeClr val="dk1"/>
                </a:solidFill>
              </a:rPr>
              <a:t>Degree Centrality:</a:t>
            </a:r>
            <a:r>
              <a:rPr lang="en" sz="1200">
                <a:solidFill>
                  <a:schemeClr val="dk1"/>
                </a:solidFill>
              </a:rPr>
              <a:t> Based on the number of direct connections.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 b="1">
                <a:solidFill>
                  <a:schemeClr val="dk1"/>
                </a:solidFill>
              </a:rPr>
              <a:t>Eigenvector Centrality: </a:t>
            </a:r>
            <a:r>
              <a:rPr lang="en" sz="1200">
                <a:solidFill>
                  <a:schemeClr val="dk1"/>
                </a:solidFill>
              </a:rPr>
              <a:t>Based on quantity and quality of direct connections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 b="1">
                <a:solidFill>
                  <a:schemeClr val="dk1"/>
                </a:solidFill>
              </a:rPr>
              <a:t>Betweenness Centrality:</a:t>
            </a:r>
            <a:r>
              <a:rPr lang="en" sz="1200">
                <a:solidFill>
                  <a:schemeClr val="dk1"/>
                </a:solidFill>
              </a:rPr>
              <a:t> Based on how often a node acts as a bridge.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 b="1">
                <a:solidFill>
                  <a:schemeClr val="dk1"/>
                </a:solidFill>
              </a:rPr>
              <a:t>Closeness Centrality:</a:t>
            </a:r>
            <a:r>
              <a:rPr lang="en" sz="1200">
                <a:solidFill>
                  <a:schemeClr val="dk1"/>
                </a:solidFill>
              </a:rPr>
              <a:t> Based on a node's proximity to all others.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 b="1">
                <a:solidFill>
                  <a:schemeClr val="dk1"/>
                </a:solidFill>
              </a:rPr>
              <a:t>Cycles:</a:t>
            </a:r>
            <a:br>
              <a:rPr lang="en" sz="1200" b="1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Closed paths in the network where a node can be revisited starting from itself (e.g., A → B → C → A). Important for detecting feedback loops or recurring patterns.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 b="1">
                <a:solidFill>
                  <a:schemeClr val="dk1"/>
                </a:solidFill>
              </a:rPr>
              <a:t>Path Length:</a:t>
            </a:r>
            <a:br>
              <a:rPr lang="en" sz="1200" b="1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The number of edges in the shortest path between two nodes.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7600" y="1628425"/>
            <a:ext cx="2528750" cy="2608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Density</a:t>
            </a:r>
            <a:endParaRPr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250" y="1152475"/>
            <a:ext cx="7291500" cy="364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Centrality</a:t>
            </a:r>
            <a:endParaRPr/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524" y="1110450"/>
            <a:ext cx="6860551" cy="376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Cycles</a:t>
            </a:r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body" idx="1"/>
          </p:nvPr>
        </p:nvSpPr>
        <p:spPr>
          <a:xfrm>
            <a:off x="311700" y="1122700"/>
            <a:ext cx="6831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Have you ever been shown a meme you saw the day before, been told the same joke twice, or heard the same news from multiple sources? That’s due to cycles in your social network. A cycle in a network is a closed loop where a path connects a series of nodes and eventually returns to the starting node.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For example, </a:t>
            </a:r>
            <a:r>
              <a:rPr lang="en" b="1"/>
              <a:t>Bob tells Alice</a:t>
            </a:r>
            <a:r>
              <a:rPr lang="en"/>
              <a:t> a piece of information. Alice shares it with </a:t>
            </a:r>
            <a:r>
              <a:rPr lang="en" b="1"/>
              <a:t>Claire and Frank</a:t>
            </a:r>
            <a:r>
              <a:rPr lang="en"/>
              <a:t>. Claire passes it to </a:t>
            </a:r>
            <a:r>
              <a:rPr lang="en" b="1"/>
              <a:t>Esther and Dennis</a:t>
            </a:r>
            <a:r>
              <a:rPr lang="en"/>
              <a:t>, while Frank shares it with Claire and </a:t>
            </a:r>
            <a:r>
              <a:rPr lang="en" b="1"/>
              <a:t>George</a:t>
            </a:r>
            <a:r>
              <a:rPr lang="en"/>
              <a:t>. Then George relays it back to Dennis. Both Claire and Dennis hear the same message twice, from two different sources, </a:t>
            </a:r>
            <a:r>
              <a:rPr lang="en" b="1"/>
              <a:t>increasing the reliability</a:t>
            </a:r>
            <a:r>
              <a:rPr lang="en"/>
              <a:t> of the information, but </a:t>
            </a:r>
            <a:r>
              <a:rPr lang="en" b="1"/>
              <a:t>decreasing the efficiency</a:t>
            </a:r>
            <a:r>
              <a:rPr lang="en"/>
              <a:t> due to all of the unnecessary repetition. </a:t>
            </a:r>
            <a:endParaRPr/>
          </a:p>
        </p:txBody>
      </p:sp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0878" y="1362228"/>
            <a:ext cx="2310400" cy="293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 Length</a:t>
            </a:r>
            <a:endParaRPr/>
          </a:p>
        </p:txBody>
      </p:sp>
      <p:pic>
        <p:nvPicPr>
          <p:cNvPr id="163" name="Google Shape;163;p28"/>
          <p:cNvPicPr preferRelativeResize="0"/>
          <p:nvPr/>
        </p:nvPicPr>
        <p:blipFill rotWithShape="1">
          <a:blip r:embed="rId3">
            <a:alphaModFix/>
          </a:blip>
          <a:srcRect b="55709"/>
          <a:stretch/>
        </p:blipFill>
        <p:spPr>
          <a:xfrm>
            <a:off x="474600" y="1686700"/>
            <a:ext cx="8357700" cy="272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Social Network Patterns:</a:t>
            </a:r>
            <a:endParaRPr/>
          </a:p>
        </p:txBody>
      </p:sp>
      <p:pic>
        <p:nvPicPr>
          <p:cNvPr id="169" name="Google Shape;169;p29"/>
          <p:cNvPicPr preferRelativeResize="0"/>
          <p:nvPr/>
        </p:nvPicPr>
        <p:blipFill rotWithShape="1">
          <a:blip r:embed="rId3">
            <a:alphaModFix/>
          </a:blip>
          <a:srcRect t="11574"/>
          <a:stretch/>
        </p:blipFill>
        <p:spPr>
          <a:xfrm>
            <a:off x="4235962" y="1253313"/>
            <a:ext cx="5094624" cy="337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025" y="1510463"/>
            <a:ext cx="4125275" cy="26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of Social Networks:</a:t>
            </a:r>
            <a:endParaRPr/>
          </a:p>
        </p:txBody>
      </p:sp>
      <p:pic>
        <p:nvPicPr>
          <p:cNvPr id="176" name="Google Shape;176;p30"/>
          <p:cNvPicPr preferRelativeResize="0"/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392500" y="1252250"/>
            <a:ext cx="8096250" cy="36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384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Networks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813" y="1028625"/>
            <a:ext cx="7042365" cy="388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Networks?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 rotWithShape="1">
          <a:blip r:embed="rId3">
            <a:alphaModFix/>
          </a:blip>
          <a:srcRect t="20445" r="5642"/>
          <a:stretch/>
        </p:blipFill>
        <p:spPr>
          <a:xfrm>
            <a:off x="740850" y="1553475"/>
            <a:ext cx="7662300" cy="303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Networks: Biological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 rotWithShape="1">
          <a:blip r:embed="rId3">
            <a:alphaModFix/>
          </a:blip>
          <a:srcRect r="8475" b="9016"/>
          <a:stretch/>
        </p:blipFill>
        <p:spPr>
          <a:xfrm>
            <a:off x="5221350" y="2694900"/>
            <a:ext cx="3922650" cy="24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500" y="1170124"/>
            <a:ext cx="5478675" cy="23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Networks: Transportation</a:t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350" y="1170125"/>
            <a:ext cx="615183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Networks: Social</a:t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975" y="1017725"/>
            <a:ext cx="5520774" cy="2515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7750" y="3002750"/>
            <a:ext cx="3059626" cy="203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Networks as Graphs</a:t>
            </a:r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network is a real life or contextualized application of a graph.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	   Graph                                                            Network</a:t>
            </a:r>
            <a:endParaRPr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350" y="2255050"/>
            <a:ext cx="33909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2350" y="2255050"/>
            <a:ext cx="33909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/>
          <p:nvPr/>
        </p:nvSpPr>
        <p:spPr>
          <a:xfrm>
            <a:off x="1520325" y="2178650"/>
            <a:ext cx="554100" cy="198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9"/>
          <p:cNvSpPr/>
          <p:nvPr/>
        </p:nvSpPr>
        <p:spPr>
          <a:xfrm>
            <a:off x="3519850" y="2178650"/>
            <a:ext cx="554100" cy="198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9"/>
          <p:cNvSpPr/>
          <p:nvPr/>
        </p:nvSpPr>
        <p:spPr>
          <a:xfrm>
            <a:off x="3519850" y="3643375"/>
            <a:ext cx="554100" cy="198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9"/>
          <p:cNvSpPr/>
          <p:nvPr/>
        </p:nvSpPr>
        <p:spPr>
          <a:xfrm>
            <a:off x="1610425" y="3643375"/>
            <a:ext cx="554100" cy="265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9"/>
          <p:cNvSpPr/>
          <p:nvPr/>
        </p:nvSpPr>
        <p:spPr>
          <a:xfrm>
            <a:off x="241150" y="2926000"/>
            <a:ext cx="554100" cy="198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9"/>
          <p:cNvSpPr/>
          <p:nvPr/>
        </p:nvSpPr>
        <p:spPr>
          <a:xfrm>
            <a:off x="2920000" y="2951800"/>
            <a:ext cx="554100" cy="122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9"/>
          <p:cNvSpPr txBox="1"/>
          <p:nvPr/>
        </p:nvSpPr>
        <p:spPr>
          <a:xfrm>
            <a:off x="3233300" y="1923563"/>
            <a:ext cx="19647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Nodes/Vertices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3" name="Google Shape;103;p19"/>
          <p:cNvSpPr/>
          <p:nvPr/>
        </p:nvSpPr>
        <p:spPr>
          <a:xfrm rot="10800000">
            <a:off x="3843325" y="2312075"/>
            <a:ext cx="222300" cy="1914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9"/>
          <p:cNvSpPr txBox="1"/>
          <p:nvPr/>
        </p:nvSpPr>
        <p:spPr>
          <a:xfrm>
            <a:off x="2340375" y="3259325"/>
            <a:ext cx="14286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Edges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5" name="Google Shape;105;p19"/>
          <p:cNvSpPr/>
          <p:nvPr/>
        </p:nvSpPr>
        <p:spPr>
          <a:xfrm rot="-5400000">
            <a:off x="2219429" y="3350315"/>
            <a:ext cx="222300" cy="1914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9"/>
          <p:cNvSpPr/>
          <p:nvPr/>
        </p:nvSpPr>
        <p:spPr>
          <a:xfrm rot="5400000" flipH="1">
            <a:off x="3049850" y="3334726"/>
            <a:ext cx="253500" cy="191400"/>
          </a:xfrm>
          <a:prstGeom prst="bentArrow">
            <a:avLst>
              <a:gd name="adj1" fmla="val 25000"/>
              <a:gd name="adj2" fmla="val 23290"/>
              <a:gd name="adj3" fmla="val 25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Graphs</a:t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 amt="80000"/>
          </a:blip>
          <a:srcRect t="14748"/>
          <a:stretch/>
        </p:blipFill>
        <p:spPr>
          <a:xfrm>
            <a:off x="674900" y="1301975"/>
            <a:ext cx="7794176" cy="32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Undirected Graphs</a:t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75" y="1140375"/>
            <a:ext cx="67928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C5681A6E4CA943B3C802F027C0B587" ma:contentTypeVersion="12" ma:contentTypeDescription="Create a new document." ma:contentTypeScope="" ma:versionID="3a594240d147f9f1ff8775fb978d44e5">
  <xsd:schema xmlns:xsd="http://www.w3.org/2001/XMLSchema" xmlns:xs="http://www.w3.org/2001/XMLSchema" xmlns:p="http://schemas.microsoft.com/office/2006/metadata/properties" xmlns:ns2="5fe8d179-c128-4aa2-8180-b52edd57061b" xmlns:ns3="ec227ab5-b24e-40d7-91f7-af530394d32d" targetNamespace="http://schemas.microsoft.com/office/2006/metadata/properties" ma:root="true" ma:fieldsID="7c542761b661c22e7924c4b340f0941f" ns2:_="" ns3:_="">
    <xsd:import namespace="5fe8d179-c128-4aa2-8180-b52edd57061b"/>
    <xsd:import namespace="ec227ab5-b24e-40d7-91f7-af530394d32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e8d179-c128-4aa2-8180-b52edd5706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32597c87-0a2f-4bcb-98aa-a355c729041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227ab5-b24e-40d7-91f7-af530394d32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826b0847-1787-49f4-ad62-30aa9c12ab3c}" ma:internalName="TaxCatchAll" ma:showField="CatchAllData" ma:web="ec227ab5-b24e-40d7-91f7-af530394d32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c227ab5-b24e-40d7-91f7-af530394d32d" xsi:nil="true"/>
    <lcf76f155ced4ddcb4097134ff3c332f xmlns="5fe8d179-c128-4aa2-8180-b52edd57061b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FC175F2-E00F-4F37-B35D-3F3AC0F542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fe8d179-c128-4aa2-8180-b52edd57061b"/>
    <ds:schemaRef ds:uri="ec227ab5-b24e-40d7-91f7-af530394d32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712F2A4-18EA-410D-9C1A-CFF108496B36}">
  <ds:schemaRefs>
    <ds:schemaRef ds:uri="http://schemas.microsoft.com/office/2006/metadata/properties"/>
    <ds:schemaRef ds:uri="http://schemas.microsoft.com/office/infopath/2007/PartnerControls"/>
    <ds:schemaRef ds:uri="ec227ab5-b24e-40d7-91f7-af530394d32d"/>
    <ds:schemaRef ds:uri="5fe8d179-c128-4aa2-8180-b52edd57061b"/>
  </ds:schemaRefs>
</ds:datastoreItem>
</file>

<file path=customXml/itemProps3.xml><?xml version="1.0" encoding="utf-8"?>
<ds:datastoreItem xmlns:ds="http://schemas.openxmlformats.org/officeDocument/2006/customXml" ds:itemID="{36CBF718-8038-4F34-9CC8-E0C22892924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488</Words>
  <Application>Microsoft Macintosh PowerPoint</Application>
  <PresentationFormat>On-screen Show (16:9)</PresentationFormat>
  <Paragraphs>40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Arial</vt:lpstr>
      <vt:lpstr>Simple Light</vt:lpstr>
      <vt:lpstr>Networks and Social Network Analysis</vt:lpstr>
      <vt:lpstr>Networks</vt:lpstr>
      <vt:lpstr>What are Networks?</vt:lpstr>
      <vt:lpstr>Types of Networks: Biological</vt:lpstr>
      <vt:lpstr>Types of Networks: Transportation</vt:lpstr>
      <vt:lpstr>Types of Networks: Social</vt:lpstr>
      <vt:lpstr>Networks as Graphs</vt:lpstr>
      <vt:lpstr>Types of Graphs</vt:lpstr>
      <vt:lpstr>Undirected Graphs</vt:lpstr>
      <vt:lpstr>Directed Graphs</vt:lpstr>
      <vt:lpstr>Weighted Graphs</vt:lpstr>
      <vt:lpstr>Social Networks: Key Terms</vt:lpstr>
      <vt:lpstr>Density</vt:lpstr>
      <vt:lpstr>Centrality</vt:lpstr>
      <vt:lpstr>Cycles</vt:lpstr>
      <vt:lpstr>Path Length</vt:lpstr>
      <vt:lpstr>Common Social Network Patterns:</vt:lpstr>
      <vt:lpstr>Applications of Social Networks: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Imran Khan</cp:lastModifiedBy>
  <cp:revision>3</cp:revision>
  <dcterms:modified xsi:type="dcterms:W3CDTF">2024-12-10T15:56:44Z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0x010100AAC5681A6E4CA943B3C802F027C0B587</vt:lpwstr>
  </property>
</Properties>
</file>